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9906000" cx="6858000"/>
  <p:notesSz cx="6889750" cy="96710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hakwHnCNZ35JmvSYbdAEcAFwVk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3828CB2-2853-44EC-971D-C2EE53312581}">
  <a:tblStyle styleId="{03828CB2-2853-44EC-971D-C2EE5331258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fill>
          <a:solidFill>
            <a:srgbClr val="E0E0E0"/>
          </a:solidFill>
        </a:fill>
      </a:tcStyle>
    </a:band1H>
    <a:band2H>
      <a:tcTxStyle/>
    </a:band2H>
    <a:band1V>
      <a:tcTxStyle/>
      <a:tcStyle>
        <a:fill>
          <a:solidFill>
            <a:srgbClr val="E0E0E0"/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254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0F0F0"/>
          </a:solidFill>
        </a:fill>
      </a:tcStyle>
    </a:lastRow>
    <a:seCell>
      <a:tcTxStyle/>
    </a:seCell>
    <a:swCell>
      <a:tcTxStyle/>
    </a:swCell>
    <a:firstRow>
      <a:tcTxStyle b="on" i="off"/>
      <a:tcStyle>
        <a:fill>
          <a:solidFill>
            <a:srgbClr val="F0F0F0"/>
          </a:solidFill>
        </a:fill>
      </a:tcStyle>
    </a:firstRow>
    <a:neCell>
      <a:tcTxStyle/>
    </a:neCell>
    <a:nwCell>
      <a:tcTxStyle/>
    </a:nwCell>
  </a:tblStyle>
  <a:tblStyle styleId="{977E7CB6-7F76-4301-8824-B817C95739DC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D103015E-CBEA-46F3-9571-785256203A24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5558" cy="485232"/>
          </a:xfrm>
          <a:prstGeom prst="rect">
            <a:avLst/>
          </a:prstGeom>
          <a:noFill/>
          <a:ln>
            <a:noFill/>
          </a:ln>
        </p:spPr>
        <p:txBody>
          <a:bodyPr anchorCtr="0" anchor="t" bIns="47275" lIns="94600" spcFirstLastPara="1" rIns="94600" wrap="square" tIns="47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2597" y="0"/>
            <a:ext cx="2985558" cy="485232"/>
          </a:xfrm>
          <a:prstGeom prst="rect">
            <a:avLst/>
          </a:prstGeom>
          <a:noFill/>
          <a:ln>
            <a:noFill/>
          </a:ln>
        </p:spPr>
        <p:txBody>
          <a:bodyPr anchorCtr="0" anchor="t" bIns="47275" lIns="94600" spcFirstLastPara="1" rIns="94600" wrap="square" tIns="472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14575" y="1208088"/>
            <a:ext cx="2260600" cy="32654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975" y="4654193"/>
            <a:ext cx="5511800" cy="3807976"/>
          </a:xfrm>
          <a:prstGeom prst="rect">
            <a:avLst/>
          </a:prstGeom>
          <a:noFill/>
          <a:ln>
            <a:noFill/>
          </a:ln>
        </p:spPr>
        <p:txBody>
          <a:bodyPr anchorCtr="0" anchor="t" bIns="47275" lIns="94600" spcFirstLastPara="1" rIns="94600" wrap="square" tIns="472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85820"/>
            <a:ext cx="2985558" cy="485231"/>
          </a:xfrm>
          <a:prstGeom prst="rect">
            <a:avLst/>
          </a:prstGeom>
          <a:noFill/>
          <a:ln>
            <a:noFill/>
          </a:ln>
        </p:spPr>
        <p:txBody>
          <a:bodyPr anchorCtr="0" anchor="b" bIns="47275" lIns="94600" spcFirstLastPara="1" rIns="94600" wrap="square" tIns="47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  <a:noFill/>
          <a:ln>
            <a:noFill/>
          </a:ln>
        </p:spPr>
        <p:txBody>
          <a:bodyPr anchorCtr="0" anchor="b" bIns="47275" lIns="94600" spcFirstLastPara="1" rIns="94600" wrap="square" tIns="472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8975" y="4654193"/>
            <a:ext cx="5511800" cy="3807976"/>
          </a:xfrm>
          <a:prstGeom prst="rect">
            <a:avLst/>
          </a:prstGeom>
          <a:noFill/>
          <a:ln>
            <a:noFill/>
          </a:ln>
        </p:spPr>
        <p:txBody>
          <a:bodyPr anchorCtr="0" anchor="t" bIns="47275" lIns="94600" spcFirstLastPara="1" rIns="94600" wrap="square" tIns="47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14575" y="1208088"/>
            <a:ext cx="2260600" cy="32654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ce0834b8b0_0_0:notes"/>
          <p:cNvSpPr/>
          <p:nvPr>
            <p:ph idx="2" type="sldImg"/>
          </p:nvPr>
        </p:nvSpPr>
        <p:spPr>
          <a:xfrm>
            <a:off x="2314575" y="1208088"/>
            <a:ext cx="2260600" cy="32654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ce0834b8b0_0_0:notes"/>
          <p:cNvSpPr txBox="1"/>
          <p:nvPr>
            <p:ph idx="1" type="body"/>
          </p:nvPr>
        </p:nvSpPr>
        <p:spPr>
          <a:xfrm>
            <a:off x="688975" y="4654193"/>
            <a:ext cx="5511800" cy="3808135"/>
          </a:xfrm>
          <a:prstGeom prst="rect">
            <a:avLst/>
          </a:prstGeom>
          <a:noFill/>
          <a:ln>
            <a:noFill/>
          </a:ln>
        </p:spPr>
        <p:txBody>
          <a:bodyPr anchorCtr="0" anchor="t" bIns="47275" lIns="94600" spcFirstLastPara="1" rIns="94600" wrap="square" tIns="47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gce0834b8b0_0_0:notes"/>
          <p:cNvSpPr txBox="1"/>
          <p:nvPr>
            <p:ph idx="12" type="sldNum"/>
          </p:nvPr>
        </p:nvSpPr>
        <p:spPr>
          <a:xfrm>
            <a:off x="3902597" y="9185819"/>
            <a:ext cx="2985558" cy="485139"/>
          </a:xfrm>
          <a:prstGeom prst="rect">
            <a:avLst/>
          </a:prstGeom>
          <a:noFill/>
          <a:ln>
            <a:noFill/>
          </a:ln>
        </p:spPr>
        <p:txBody>
          <a:bodyPr anchorCtr="0" anchor="b" bIns="47275" lIns="94600" spcFirstLastPara="1" rIns="94600" wrap="square" tIns="47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75000"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hyperlink" Target="mailto:maxime.codep85bad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09115" cy="110553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1809115" y="133032"/>
            <a:ext cx="2774950" cy="839470"/>
          </a:xfrm>
          <a:prstGeom prst="rect">
            <a:avLst/>
          </a:prstGeom>
          <a:blipFill rotWithShape="1">
            <a:blip r:embed="rId4">
              <a:alphaModFix amt="75000"/>
            </a:blip>
            <a:stretch>
              <a:fillRect b="0" l="-998" r="-997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COMITE DE VENDEE DE BADMINTON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 Boulevard Aristide Briand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85 000 LA ROCHE SUR YON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 : 02 51 44 27 50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 : codep85badminton@gmail.com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Site : www.badminton85.fr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91" name="Google Shape;91;p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r-FR" sz="700"/>
              <a:t>Avec le Badminton en Vendée, on a tous à y gagner !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470856" y="1474279"/>
            <a:ext cx="5916300" cy="5208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32941" y="1473114"/>
            <a:ext cx="5792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FORMATION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Module d’Entrée en Formation (MODEF)</a:t>
            </a:r>
            <a:endParaRPr/>
          </a:p>
        </p:txBody>
      </p:sp>
      <p:graphicFrame>
        <p:nvGraphicFramePr>
          <p:cNvPr id="94" name="Google Shape;94;p1"/>
          <p:cNvGraphicFramePr/>
          <p:nvPr/>
        </p:nvGraphicFramePr>
        <p:xfrm>
          <a:off x="486438" y="222069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{03828CB2-2853-44EC-971D-C2EE53312581}</a:tableStyleId>
              </a:tblPr>
              <a:tblGrid>
                <a:gridCol w="5885150"/>
              </a:tblGrid>
              <a:tr h="413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 sz="1400" u="none" cap="none" strike="noStrike"/>
                        <a:t>Présentation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4825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-FR" sz="1100"/>
                        <a:t>Formation fédérale </a:t>
                      </a:r>
                      <a:r>
                        <a:rPr lang="fr-FR" sz="1100"/>
                        <a:t>proposée</a:t>
                      </a:r>
                      <a:r>
                        <a:rPr lang="fr-FR" sz="1100"/>
                        <a:t> aux bénévoles affiliés à la fédération française de badminton. </a:t>
                      </a:r>
                      <a:endParaRPr sz="1100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-FR" sz="1100"/>
                        <a:t>OBJECTIF :</a:t>
                      </a:r>
                      <a:r>
                        <a:rPr lang="fr-FR" sz="1100"/>
                        <a:t> créer un langage lexical commun afin de préparer le suivi des formations de chacune des deux filières (Animation ou </a:t>
                      </a:r>
                      <a:r>
                        <a:rPr lang="fr-FR" sz="1100"/>
                        <a:t>Entraînement)</a:t>
                      </a:r>
                      <a:r>
                        <a:rPr lang="fr-FR" sz="1100"/>
                        <a:t> dans les meilleures conditions.</a:t>
                      </a:r>
                      <a:endParaRPr sz="1100"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graphicFrame>
        <p:nvGraphicFramePr>
          <p:cNvPr id="95" name="Google Shape;95;p1"/>
          <p:cNvGraphicFramePr/>
          <p:nvPr/>
        </p:nvGraphicFramePr>
        <p:xfrm>
          <a:off x="532923" y="39556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{03828CB2-2853-44EC-971D-C2EE53312581}</a:tableStyleId>
              </a:tblPr>
              <a:tblGrid>
                <a:gridCol w="5885150"/>
              </a:tblGrid>
              <a:tr h="413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La Formation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4133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 : </a:t>
                      </a:r>
                      <a:r>
                        <a:rPr lang="fr-FR" sz="1100"/>
                        <a:t>15 et 16 Octobre 2022</a:t>
                      </a:r>
                      <a:endParaRPr/>
                    </a:p>
                    <a:p>
                      <a:pPr indent="-10160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70C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Lieu : </a:t>
                      </a:r>
                      <a:r>
                        <a:rPr lang="fr-FR" sz="1100">
                          <a:solidFill>
                            <a:srgbClr val="000000"/>
                          </a:solidFill>
                        </a:rPr>
                        <a:t>Gymnase la Jaudonnière, Chem. de la Simbrandière, 85110 La Jaudonnière</a:t>
                      </a:r>
                      <a:endParaRPr/>
                    </a:p>
                    <a:p>
                      <a:pPr indent="-10160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Durée : 15h </a:t>
                      </a:r>
                      <a:endParaRPr/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Samedi : 9h-18h (8h)</a:t>
                      </a:r>
                      <a:endParaRPr/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Dimanche : 9h30-17h30 (7h)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0160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Responsable Formation : DUSSUD Maxime (Salarié du Comité de Vendée de Badminton)</a:t>
                      </a:r>
                      <a:r>
                        <a:rPr b="0" i="0" lang="fr-FR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Prix : MODEF : </a:t>
                      </a:r>
                      <a:r>
                        <a:rPr b="0" i="0" lang="fr-FR" sz="1100" u="none" cap="none" strike="noStrik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65€</a:t>
                      </a: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(50€ frais d’inscription + 15€ repas du dimanche midi / par chèque à l’ordre du Comité de Vendée de Badminton) ou </a:t>
                      </a:r>
                      <a:r>
                        <a:rPr b="0" i="0" lang="fr-FR" sz="1100" u="none" cap="none" strike="noStrik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95€ </a:t>
                      </a: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pour les Licenciés hors Vendée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PACK MODEF+EB1 : </a:t>
                      </a:r>
                      <a:r>
                        <a:rPr b="0" i="0" lang="fr-FR" sz="1100" u="none" cap="none" strike="noStrike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fr-FR" sz="1100">
                          <a:solidFill>
                            <a:srgbClr val="FF0000"/>
                          </a:solidFill>
                        </a:rPr>
                        <a:t>45</a:t>
                      </a: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€*  </a:t>
                      </a:r>
                      <a:r>
                        <a:rPr lang="fr-FR" sz="1100">
                          <a:solidFill>
                            <a:srgbClr val="000000"/>
                          </a:solidFill>
                        </a:rPr>
                        <a:t>(- 65</a:t>
                      </a:r>
                      <a:r>
                        <a:rPr lang="fr-FR" sz="1100"/>
                        <a:t>€ sur la formation EB1 de 3WE *l</a:t>
                      </a:r>
                      <a:r>
                        <a:rPr lang="fr-FR" sz="1100"/>
                        <a:t>icenciés Vendéens)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fr-FR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Inscription : 8</a:t>
                      </a: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personnes maximum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graphicFrame>
        <p:nvGraphicFramePr>
          <p:cNvPr id="96" name="Google Shape;96;p1"/>
          <p:cNvGraphicFramePr/>
          <p:nvPr/>
        </p:nvGraphicFramePr>
        <p:xfrm>
          <a:off x="532923" y="76708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{03828CB2-2853-44EC-971D-C2EE53312581}</a:tableStyleId>
              </a:tblPr>
              <a:tblGrid>
                <a:gridCol w="5885150"/>
              </a:tblGrid>
              <a:tr h="413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fr-FR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Logistique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4133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sng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fr-FR" sz="1100" u="sng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Logistique à prévoir: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Bloc note</a:t>
                      </a:r>
                      <a:endParaRPr/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Ordinateur portable + clé USB (si disponible)</a:t>
                      </a:r>
                      <a:endParaRPr/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Tenue et chaussures de sport</a:t>
                      </a:r>
                      <a:endParaRPr sz="11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Noto Sans Symbols"/>
                        <a:buChar char="⮚"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Raquette 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e0834b8b0_0_0"/>
          <p:cNvSpPr/>
          <p:nvPr/>
        </p:nvSpPr>
        <p:spPr>
          <a:xfrm>
            <a:off x="427145" y="1445882"/>
            <a:ext cx="5916337" cy="520888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ce0834b8b0_0_0"/>
          <p:cNvSpPr txBox="1"/>
          <p:nvPr>
            <p:ph idx="12" type="sldNum"/>
          </p:nvPr>
        </p:nvSpPr>
        <p:spPr>
          <a:xfrm>
            <a:off x="4843463" y="9181397"/>
            <a:ext cx="1542900" cy="5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4" name="Google Shape;104;gce0834b8b0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103300" cy="67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gce0834b8b0_0_0"/>
          <p:cNvSpPr txBox="1"/>
          <p:nvPr/>
        </p:nvSpPr>
        <p:spPr>
          <a:xfrm>
            <a:off x="1103300" y="0"/>
            <a:ext cx="2545709" cy="868680"/>
          </a:xfrm>
          <a:prstGeom prst="rect">
            <a:avLst/>
          </a:prstGeom>
          <a:blipFill rotWithShape="1">
            <a:blip r:embed="rId4">
              <a:alphaModFix amt="75000"/>
            </a:blip>
            <a:stretch>
              <a:fillRect b="0" l="-998" r="-997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COMITE DE VENDEE DE BADMINTON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 Boulevard Aristide Briand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85 000 LA ROCHE SUR YON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 : 02 51 44 27 50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 : codep85badminton@gmail.com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Site : </a:t>
            </a:r>
            <a:r>
              <a:rPr lang="fr-FR" sz="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www.badminton.fr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fr-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6" name="Google Shape;106;gce0834b8b0_0_0"/>
          <p:cNvGraphicFramePr/>
          <p:nvPr/>
        </p:nvGraphicFramePr>
        <p:xfrm>
          <a:off x="427142" y="24840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{977E7CB6-7F76-4301-8824-B817C95739DC}</a:tableStyleId>
              </a:tblPr>
              <a:tblGrid>
                <a:gridCol w="1174225"/>
                <a:gridCol w="1282600"/>
                <a:gridCol w="298075"/>
                <a:gridCol w="90425"/>
                <a:gridCol w="180650"/>
                <a:gridCol w="532900"/>
                <a:gridCol w="2357450"/>
              </a:tblGrid>
              <a:tr h="195675">
                <a:tc gridSpan="7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fr-FR" sz="1200" u="sng" cap="none" strike="noStrike">
                          <a:solidFill>
                            <a:srgbClr val="0070C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RENSEIGNEMENTS</a:t>
                      </a:r>
                      <a:endParaRPr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  <a:tr h="165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NOM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PRÉNOM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CLUB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LICENCE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ADRESSE 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  <a:tr h="35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CODE POSTAL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VILLE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5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TEL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MAIL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350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Fonction au sein du club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184600">
                <a:tc gridSpan="7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fr-FR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Autres formations suivies : animation, autres sports, bad (SOC…)</a:t>
                      </a: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FDFDF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</a:tr>
              <a:tr h="3505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FDFDF"/>
                    </a:solidFill>
                  </a:tcPr>
                </a:tc>
                <a:tc hMerge="1"/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fr-FR" sz="1300" u="none" cap="none" strike="noStrike"/>
                      </a:br>
                      <a:endParaRPr sz="1300" u="none" cap="none" strike="noStrike"/>
                    </a:p>
                  </a:txBody>
                  <a:tcPr marT="43350" marB="43350" marR="65025" marL="650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FDFDF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107" name="Google Shape;107;gce0834b8b0_0_0"/>
          <p:cNvSpPr txBox="1"/>
          <p:nvPr/>
        </p:nvSpPr>
        <p:spPr>
          <a:xfrm>
            <a:off x="226886" y="1442384"/>
            <a:ext cx="617088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INSCRIPTION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Module d’Entrée en Formation (MODEF)</a:t>
            </a:r>
            <a:endParaRPr/>
          </a:p>
        </p:txBody>
      </p:sp>
      <p:sp>
        <p:nvSpPr>
          <p:cNvPr id="108" name="Google Shape;108;gce0834b8b0_0_0"/>
          <p:cNvSpPr txBox="1"/>
          <p:nvPr/>
        </p:nvSpPr>
        <p:spPr>
          <a:xfrm>
            <a:off x="427144" y="6892290"/>
            <a:ext cx="5916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oto Sans Symbols"/>
              <a:buChar char="❑"/>
            </a:pP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M’engage uniquement sur la formation MODEF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oto Sans Symbols"/>
              <a:buChar char="❑"/>
            </a:pP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soussigné ……………………. m’engage à suivre les 4 week-ends de formation MODEF +</a:t>
            </a:r>
            <a:r>
              <a:rPr b="0" i="0" lang="fr-FR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1100"/>
              <a:t>E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B1 cette saison avec le comité 85 badminton (facultatif mais ouvre droit à une priorité</a:t>
            </a:r>
            <a:r>
              <a:rPr b="0" i="0" lang="fr-FR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l’entrée en formation et un tarif préférentiel à </a:t>
            </a:r>
            <a:r>
              <a:rPr lang="fr-FR" sz="1100"/>
              <a:t>80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€ au lieu de </a:t>
            </a:r>
            <a:r>
              <a:rPr lang="fr-FR" sz="1100"/>
              <a:t>145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€ pour les </a:t>
            </a:r>
            <a:r>
              <a:rPr lang="fr-FR" sz="1100"/>
              <a:t>3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de l</a:t>
            </a:r>
            <a:r>
              <a:rPr lang="fr-FR" sz="1100"/>
              <a:t>’EB1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br>
              <a:rPr b="0" i="0" lang="fr-FR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Inscription et règlement à retourner avant le : </a:t>
            </a:r>
            <a:r>
              <a:rPr lang="fr-FR" sz="1100">
                <a:solidFill>
                  <a:srgbClr val="FF0000"/>
                </a:solidFill>
              </a:rPr>
              <a:t>01/10/2022</a:t>
            </a: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 mail à </a:t>
            </a:r>
            <a:r>
              <a:rPr b="0" i="0" lang="fr-FR" sz="11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maxime.codep85bad@gmail.com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0" i="0" lang="fr-FR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 :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fr-F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Signature : 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9" name="Google Shape;109;gce0834b8b0_0_0"/>
          <p:cNvGraphicFramePr/>
          <p:nvPr/>
        </p:nvGraphicFramePr>
        <p:xfrm>
          <a:off x="427142" y="19802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{D103015E-CBEA-46F3-9571-785256203A24}</a:tableStyleId>
              </a:tblPr>
              <a:tblGrid>
                <a:gridCol w="5916325"/>
              </a:tblGrid>
              <a:tr h="294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200"/>
                        <a:t>15 et 16 Octobre 2022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2020-11-11T12:09:42Z</dcterms:created>
  <dc:creator>Maxime DUSSUD</dc:creator>
</cp:coreProperties>
</file>